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
      <p:font typeface="Open Sans" charset="1" panose="020B0606030504020204"/>
      <p:regular r:id="rId41"/>
    </p:embeddedFont>
    <p:embeddedFont>
      <p:font typeface="Open Sans Bold" charset="1" panose="020B0806030504020204"/>
      <p:regular r:id="rId42"/>
    </p:embeddedFont>
    <p:embeddedFont>
      <p:font typeface="Open Sans Italics" charset="1" panose="020B0606030504020204"/>
      <p:regular r:id="rId43"/>
    </p:embeddedFont>
    <p:embeddedFont>
      <p:font typeface="Open Sans Bold Italics" charset="1" panose="020B0806030504020204"/>
      <p:regular r:id="rId44"/>
    </p:embeddedFont>
    <p:embeddedFont>
      <p:font typeface="Open Sans Light" charset="1" panose="020B0306030504020204"/>
      <p:regular r:id="rId45"/>
    </p:embeddedFont>
    <p:embeddedFont>
      <p:font typeface="Open Sans Light Italics" charset="1" panose="020B0306030504020204"/>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Freeform 5" id="5"/>
          <p:cNvSpPr/>
          <p:nvPr/>
        </p:nvSpPr>
        <p:spPr>
          <a:xfrm flipH="false" flipV="false" rot="0">
            <a:off x="1358798" y="5143500"/>
            <a:ext cx="10316393" cy="1597759"/>
          </a:xfrm>
          <a:custGeom>
            <a:avLst/>
            <a:gdLst/>
            <a:ahLst/>
            <a:cxnLst/>
            <a:rect r="r" b="b" t="t" l="l"/>
            <a:pathLst>
              <a:path h="1597759" w="10316393">
                <a:moveTo>
                  <a:pt x="0" y="0"/>
                </a:moveTo>
                <a:lnTo>
                  <a:pt x="10316393" y="0"/>
                </a:lnTo>
                <a:lnTo>
                  <a:pt x="10316393" y="1597759"/>
                </a:lnTo>
                <a:lnTo>
                  <a:pt x="0" y="1597759"/>
                </a:lnTo>
                <a:lnTo>
                  <a:pt x="0" y="0"/>
                </a:lnTo>
                <a:close/>
              </a:path>
            </a:pathLst>
          </a:custGeom>
          <a:blipFill>
            <a:blip r:embed="rId5"/>
            <a:stretch>
              <a:fillRect l="0" t="0" r="0" b="0"/>
            </a:stretch>
          </a:blipFill>
        </p:spPr>
      </p:sp>
      <p:sp>
        <p:nvSpPr>
          <p:cNvPr name="TextBox 6" id="6"/>
          <p:cNvSpPr txBox="true"/>
          <p:nvPr/>
        </p:nvSpPr>
        <p:spPr>
          <a:xfrm rot="0">
            <a:off x="1564160" y="3620093"/>
            <a:ext cx="10898589" cy="733376"/>
          </a:xfrm>
          <a:prstGeom prst="rect">
            <a:avLst/>
          </a:prstGeom>
        </p:spPr>
        <p:txBody>
          <a:bodyPr anchor="t" rtlCol="false" tIns="0" lIns="0" bIns="0" rIns="0">
            <a:spAutoFit/>
          </a:bodyPr>
          <a:lstStyle/>
          <a:p>
            <a:pPr algn="just">
              <a:lnSpc>
                <a:spcPts val="5770"/>
              </a:lnSpc>
            </a:pPr>
            <a:r>
              <a:rPr lang="en-US" sz="5246" spc="194">
                <a:solidFill>
                  <a:srgbClr val="FFFFFF"/>
                </a:solidFill>
                <a:latin typeface="Days"/>
              </a:rPr>
              <a:t>AI DESKTOP ASSISTANT</a:t>
            </a:r>
          </a:p>
        </p:txBody>
      </p:sp>
      <p:sp>
        <p:nvSpPr>
          <p:cNvPr name="TextBox 7" id="7"/>
          <p:cNvSpPr txBox="true"/>
          <p:nvPr/>
        </p:nvSpPr>
        <p:spPr>
          <a:xfrm rot="0">
            <a:off x="2136054" y="1125088"/>
            <a:ext cx="3184003" cy="1252168"/>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Software Engineering Project </a:t>
            </a:r>
          </a:p>
        </p:txBody>
      </p:sp>
      <p:sp>
        <p:nvSpPr>
          <p:cNvPr name="TextBox 8" id="8"/>
          <p:cNvSpPr txBox="true"/>
          <p:nvPr/>
        </p:nvSpPr>
        <p:spPr>
          <a:xfrm rot="0">
            <a:off x="1619281" y="7254681"/>
            <a:ext cx="5132793" cy="352709"/>
          </a:xfrm>
          <a:prstGeom prst="rect">
            <a:avLst/>
          </a:prstGeom>
        </p:spPr>
        <p:txBody>
          <a:bodyPr anchor="t" rtlCol="false" tIns="0" lIns="0" bIns="0" rIns="0">
            <a:spAutoFit/>
          </a:bodyPr>
          <a:lstStyle/>
          <a:p>
            <a:pPr>
              <a:lnSpc>
                <a:spcPts val="2351"/>
              </a:lnSpc>
            </a:pPr>
            <a:r>
              <a:rPr lang="en-US" sz="2137" spc="181">
                <a:solidFill>
                  <a:srgbClr val="FFFFFF"/>
                </a:solidFill>
                <a:latin typeface="Agrandir Narrow Bold"/>
              </a:rPr>
              <a:t>Aarav Maan 21BCT0016 ~  ARMNX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8286011" y="150001"/>
            <a:ext cx="10001989" cy="3189523"/>
          </a:xfrm>
          <a:custGeom>
            <a:avLst/>
            <a:gdLst/>
            <a:ahLst/>
            <a:cxnLst/>
            <a:rect r="r" b="b" t="t" l="l"/>
            <a:pathLst>
              <a:path h="3189523" w="10001989">
                <a:moveTo>
                  <a:pt x="0" y="0"/>
                </a:moveTo>
                <a:lnTo>
                  <a:pt x="10001989" y="0"/>
                </a:lnTo>
                <a:lnTo>
                  <a:pt x="10001989" y="3189523"/>
                </a:lnTo>
                <a:lnTo>
                  <a:pt x="0" y="31895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286011" y="3592826"/>
            <a:ext cx="9939833" cy="6634838"/>
          </a:xfrm>
          <a:custGeom>
            <a:avLst/>
            <a:gdLst/>
            <a:ahLst/>
            <a:cxnLst/>
            <a:rect r="r" b="b" t="t" l="l"/>
            <a:pathLst>
              <a:path h="6634838" w="9939833">
                <a:moveTo>
                  <a:pt x="0" y="0"/>
                </a:moveTo>
                <a:lnTo>
                  <a:pt x="9939833" y="0"/>
                </a:lnTo>
                <a:lnTo>
                  <a:pt x="9939833" y="6634838"/>
                </a:lnTo>
                <a:lnTo>
                  <a:pt x="0" y="6634838"/>
                </a:lnTo>
                <a:lnTo>
                  <a:pt x="0" y="0"/>
                </a:lnTo>
                <a:close/>
              </a:path>
            </a:pathLst>
          </a:custGeom>
          <a:blipFill>
            <a:blip r:embed="rId5"/>
            <a:stretch>
              <a:fillRect l="0" t="0" r="0" b="0"/>
            </a:stretch>
          </a:blipFill>
        </p:spPr>
      </p:sp>
      <p:sp>
        <p:nvSpPr>
          <p:cNvPr name="TextBox 9" id="9"/>
          <p:cNvSpPr txBox="true"/>
          <p:nvPr/>
        </p:nvSpPr>
        <p:spPr>
          <a:xfrm rot="0">
            <a:off x="1382436" y="695270"/>
            <a:ext cx="6869096" cy="2298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Future Enhancements </a:t>
            </a:r>
          </a:p>
          <a:p>
            <a:pPr>
              <a:lnSpc>
                <a:spcPts val="6049"/>
              </a:lnSpc>
            </a:pPr>
          </a:p>
        </p:txBody>
      </p:sp>
      <p:sp>
        <p:nvSpPr>
          <p:cNvPr name="TextBox 10" id="10"/>
          <p:cNvSpPr txBox="true"/>
          <p:nvPr/>
        </p:nvSpPr>
        <p:spPr>
          <a:xfrm rot="0">
            <a:off x="1494837" y="4569844"/>
            <a:ext cx="6644294" cy="4986528"/>
          </a:xfrm>
          <a:prstGeom prst="rect">
            <a:avLst/>
          </a:prstGeom>
        </p:spPr>
        <p:txBody>
          <a:bodyPr anchor="t" rtlCol="false" tIns="0" lIns="0" bIns="0" rIns="0">
            <a:spAutoFit/>
          </a:bodyPr>
          <a:lstStyle/>
          <a:p>
            <a:pPr algn="just" marL="388620" indent="-194310" lvl="1">
              <a:lnSpc>
                <a:spcPts val="2646"/>
              </a:lnSpc>
              <a:buFont typeface="Arial"/>
              <a:buChar char="•"/>
            </a:pPr>
            <a:r>
              <a:rPr lang="en-US" sz="1800">
                <a:solidFill>
                  <a:srgbClr val="000000"/>
                </a:solidFill>
                <a:latin typeface="Open Sauce Light"/>
              </a:rPr>
              <a:t>Fin</a:t>
            </a:r>
            <a:r>
              <a:rPr lang="en-US" sz="1800">
                <a:solidFill>
                  <a:srgbClr val="000000"/>
                </a:solidFill>
                <a:latin typeface="Open Sauce Light"/>
              </a:rPr>
              <a:t>e-tuning on Domain Data (35 words): The current generative AI model might be trained on a broad dataset. To further enhance performance in specific areas, we can fine-tune the model using domain-specific datasets. For example, if Matrix is used in healthcare, training on a medical text corpus can improve its understanding of medical terminology and provide more accurate responses.</a:t>
            </a:r>
          </a:p>
          <a:p>
            <a:pPr algn="just" marL="388620" indent="-194310" lvl="1">
              <a:lnSpc>
                <a:spcPts val="2646"/>
              </a:lnSpc>
              <a:buFont typeface="Arial"/>
              <a:buChar char="•"/>
            </a:pPr>
            <a:r>
              <a:rPr lang="en-US" sz="1800">
                <a:solidFill>
                  <a:srgbClr val="000000"/>
                </a:solidFill>
                <a:latin typeface="Open Sauce Light"/>
              </a:rPr>
              <a:t>Experimenting with Architectures and Techniques (35 words): The field of generative AI is constantly evolving. By experimenting with different model architectures and training techniques, we can explore ways to improve the quality, accuracy, and creativity of Matrix's generated responses.</a:t>
            </a:r>
          </a:p>
          <a:p>
            <a:pPr algn="just">
              <a:lnSpc>
                <a:spcPts val="2646"/>
              </a:lnSpc>
            </a:pPr>
          </a:p>
        </p:txBody>
      </p:sp>
      <p:sp>
        <p:nvSpPr>
          <p:cNvPr name="TextBox 11" id="11"/>
          <p:cNvSpPr txBox="true"/>
          <p:nvPr/>
        </p:nvSpPr>
        <p:spPr>
          <a:xfrm rot="0">
            <a:off x="1682637" y="3041595"/>
            <a:ext cx="6190773" cy="1087755"/>
          </a:xfrm>
          <a:prstGeom prst="rect">
            <a:avLst/>
          </a:prstGeom>
        </p:spPr>
        <p:txBody>
          <a:bodyPr anchor="t" rtlCol="false" tIns="0" lIns="0" bIns="0" rIns="0">
            <a:spAutoFit/>
          </a:bodyPr>
          <a:lstStyle/>
          <a:p>
            <a:pPr>
              <a:lnSpc>
                <a:spcPts val="4290"/>
              </a:lnSpc>
            </a:pPr>
            <a:r>
              <a:rPr lang="en-US" sz="3900" spc="440">
                <a:solidFill>
                  <a:srgbClr val="000000"/>
                </a:solidFill>
                <a:latin typeface="Open Sauce Medium"/>
              </a:rPr>
              <a:t>OPTIMIZING PERFORMANCE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91352" t="0" r="-91352"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TextBox 6" id="6"/>
          <p:cNvSpPr txBox="true"/>
          <p:nvPr/>
        </p:nvSpPr>
        <p:spPr>
          <a:xfrm rot="0">
            <a:off x="824766" y="3454164"/>
            <a:ext cx="9172322" cy="4671546"/>
          </a:xfrm>
          <a:prstGeom prst="rect">
            <a:avLst/>
          </a:prstGeom>
        </p:spPr>
        <p:txBody>
          <a:bodyPr anchor="t" rtlCol="false" tIns="0" lIns="0" bIns="0" rIns="0">
            <a:spAutoFit/>
          </a:bodyPr>
          <a:lstStyle/>
          <a:p>
            <a:pPr>
              <a:lnSpc>
                <a:spcPts val="3082"/>
              </a:lnSpc>
            </a:pPr>
          </a:p>
          <a:p>
            <a:pPr marL="452726" indent="-226363" lvl="1">
              <a:lnSpc>
                <a:spcPts val="3082"/>
              </a:lnSpc>
              <a:buFont typeface="Arial"/>
              <a:buChar char="•"/>
            </a:pPr>
            <a:r>
              <a:rPr lang="en-US" sz="2096">
                <a:solidFill>
                  <a:srgbClr val="000000"/>
                </a:solidFill>
                <a:latin typeface="Open Sauce Light"/>
              </a:rPr>
              <a:t>Customer Service: Imagine virtual assistants in customer service centers handling complex inquiries with ease, understanding nuances and resolving issues efficiently.</a:t>
            </a:r>
          </a:p>
          <a:p>
            <a:pPr marL="452726" indent="-226363" lvl="1">
              <a:lnSpc>
                <a:spcPts val="3082"/>
              </a:lnSpc>
              <a:buFont typeface="Arial"/>
              <a:buChar char="•"/>
            </a:pPr>
            <a:r>
              <a:rPr lang="en-US" sz="2096">
                <a:solidFill>
                  <a:srgbClr val="000000"/>
                </a:solidFill>
                <a:latin typeface="Open Sauce Light"/>
              </a:rPr>
              <a:t>Education: Personalized learning experiences can be tailored by AI tutors, catering to individual student needs and providing interactive, engaging explanations.</a:t>
            </a:r>
          </a:p>
          <a:p>
            <a:pPr marL="452726" indent="-226363" lvl="1">
              <a:lnSpc>
                <a:spcPts val="3082"/>
              </a:lnSpc>
              <a:buFont typeface="Arial"/>
              <a:buChar char="•"/>
            </a:pPr>
            <a:r>
              <a:rPr lang="en-US" sz="2096">
                <a:solidFill>
                  <a:srgbClr val="000000"/>
                </a:solidFill>
                <a:latin typeface="Open Sauce Light"/>
              </a:rPr>
              <a:t>Healthcare: Generative AI assistants can support patients by scheduling appointments, answering medical questions in a clear and informative way, and potentially aiding with early symptom detection through analysis of user queries.</a:t>
            </a:r>
          </a:p>
          <a:p>
            <a:pPr>
              <a:lnSpc>
                <a:spcPts val="3082"/>
              </a:lnSpc>
            </a:pPr>
          </a:p>
        </p:txBody>
      </p:sp>
      <p:sp>
        <p:nvSpPr>
          <p:cNvPr name="AutoShape 7" id="7"/>
          <p:cNvSpPr/>
          <p:nvPr/>
        </p:nvSpPr>
        <p:spPr>
          <a:xfrm flipH="true" flipV="true">
            <a:off x="1800112" y="2913380"/>
            <a:ext cx="6160724"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020607" y="1066800"/>
            <a:ext cx="6530983" cy="1846580"/>
          </a:xfrm>
          <a:prstGeom prst="rect">
            <a:avLst/>
          </a:prstGeom>
        </p:spPr>
        <p:txBody>
          <a:bodyPr anchor="t" rtlCol="false" tIns="0" lIns="0" bIns="0" rIns="0">
            <a:spAutoFit/>
          </a:bodyPr>
          <a:lstStyle/>
          <a:p>
            <a:pPr>
              <a:lnSpc>
                <a:spcPts val="4840"/>
              </a:lnSpc>
            </a:pPr>
            <a:r>
              <a:rPr lang="en-US" sz="4400" spc="140">
                <a:solidFill>
                  <a:srgbClr val="000000"/>
                </a:solidFill>
                <a:latin typeface="Days"/>
              </a:rPr>
              <a:t>Impact and Applications</a:t>
            </a:r>
          </a:p>
          <a:p>
            <a:pPr>
              <a:lnSpc>
                <a:spcPts val="48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1810268" y="95250"/>
            <a:ext cx="14667464" cy="2850204"/>
          </a:xfrm>
          <a:prstGeom prst="rect">
            <a:avLst/>
          </a:prstGeom>
        </p:spPr>
        <p:txBody>
          <a:bodyPr anchor="t" rtlCol="false" tIns="0" lIns="0" bIns="0" rIns="0">
            <a:spAutoFit/>
          </a:bodyPr>
          <a:lstStyle/>
          <a:p>
            <a:pPr algn="ctr">
              <a:lnSpc>
                <a:spcPts val="5624"/>
              </a:lnSpc>
            </a:pPr>
            <a:r>
              <a:rPr lang="en-US" sz="5514" spc="308">
                <a:solidFill>
                  <a:srgbClr val="FFFFFF"/>
                </a:solidFill>
                <a:latin typeface="Open Sauce Bold"/>
              </a:rPr>
              <a:t>CONCLUSION</a:t>
            </a:r>
          </a:p>
          <a:p>
            <a:pPr algn="ctr">
              <a:lnSpc>
                <a:spcPts val="5624"/>
              </a:lnSpc>
            </a:pPr>
            <a:r>
              <a:rPr lang="en-US" sz="5514" spc="308">
                <a:solidFill>
                  <a:srgbClr val="FFFFFF"/>
                </a:solidFill>
                <a:latin typeface="Open Sauce"/>
              </a:rPr>
              <a:t>A FUTURE OF INTELLIGENT AND ENGAGING INTERACTIONS</a:t>
            </a:r>
          </a:p>
          <a:p>
            <a:pPr algn="ctr">
              <a:lnSpc>
                <a:spcPts val="5624"/>
              </a:lnSpc>
            </a:pPr>
          </a:p>
        </p:txBody>
      </p:sp>
      <p:sp>
        <p:nvSpPr>
          <p:cNvPr name="TextBox 4" id="4"/>
          <p:cNvSpPr txBox="true"/>
          <p:nvPr/>
        </p:nvSpPr>
        <p:spPr>
          <a:xfrm rot="0">
            <a:off x="265227" y="2470818"/>
            <a:ext cx="17757547" cy="8273529"/>
          </a:xfrm>
          <a:prstGeom prst="rect">
            <a:avLst/>
          </a:prstGeom>
        </p:spPr>
        <p:txBody>
          <a:bodyPr anchor="t" rtlCol="false" tIns="0" lIns="0" bIns="0" rIns="0">
            <a:spAutoFit/>
          </a:bodyPr>
          <a:lstStyle/>
          <a:p>
            <a:pPr algn="just">
              <a:lnSpc>
                <a:spcPts val="4403"/>
              </a:lnSpc>
            </a:pPr>
            <a:r>
              <a:rPr lang="en-US" sz="3145">
                <a:solidFill>
                  <a:srgbClr val="FFFFFF"/>
                </a:solidFill>
                <a:latin typeface="Canva Sans"/>
              </a:rPr>
              <a:t>We've explored the exciting potential of Matrix, a virtual assistant powered by generative </a:t>
            </a:r>
            <a:r>
              <a:rPr lang="en-US" sz="3145">
                <a:solidFill>
                  <a:srgbClr val="FFFFFF"/>
                </a:solidFill>
                <a:latin typeface="Canva Sans"/>
              </a:rPr>
              <a:t>AI. Here's a quick recap:</a:t>
            </a:r>
          </a:p>
          <a:p>
            <a:pPr algn="just" marL="679112" indent="-339556" lvl="1">
              <a:lnSpc>
                <a:spcPts val="4403"/>
              </a:lnSpc>
              <a:buFont typeface="Arial"/>
              <a:buChar char="•"/>
            </a:pPr>
            <a:r>
              <a:rPr lang="en-US" sz="3145">
                <a:solidFill>
                  <a:srgbClr val="FFFFFF"/>
                </a:solidFill>
                <a:latin typeface="Canva Sans"/>
              </a:rPr>
              <a:t>Generative AI Revolutionizes Virtual Assistants: This technology empowers Matrix to understand complex queries, generate natural language responses, and provide a more user-friendly experience.</a:t>
            </a:r>
          </a:p>
          <a:p>
            <a:pPr algn="just" marL="679112" indent="-339556" lvl="1">
              <a:lnSpc>
                <a:spcPts val="4403"/>
              </a:lnSpc>
              <a:buFont typeface="Arial"/>
              <a:buChar char="•"/>
            </a:pPr>
            <a:r>
              <a:rPr lang="en-US" sz="3145">
                <a:solidFill>
                  <a:srgbClr val="FFFFFF"/>
                </a:solidFill>
                <a:latin typeface="Canva Sans"/>
              </a:rPr>
              <a:t>Benefits for Users: Enhanced accuracy, improved fluency, and increased user satisfaction are key advantages of generative AI virtual assistants.</a:t>
            </a:r>
          </a:p>
          <a:p>
            <a:pPr algn="just" marL="679112" indent="-339556" lvl="1">
              <a:lnSpc>
                <a:spcPts val="4403"/>
              </a:lnSpc>
              <a:buFont typeface="Arial"/>
              <a:buChar char="•"/>
            </a:pPr>
            <a:r>
              <a:rPr lang="en-US" sz="3145">
                <a:solidFill>
                  <a:srgbClr val="FFFFFF"/>
                </a:solidFill>
                <a:latin typeface="Canva Sans"/>
              </a:rPr>
              <a:t>Matrix: A Powerful Tool: By leveraging the Gemini API and exploring future enhancements, Matrix can be continuously refined and expanded to offer even greater capabilities.</a:t>
            </a:r>
          </a:p>
          <a:p>
            <a:pPr algn="just">
              <a:lnSpc>
                <a:spcPts val="4403"/>
              </a:lnSpc>
            </a:pPr>
            <a:r>
              <a:rPr lang="en-US" sz="3145">
                <a:solidFill>
                  <a:srgbClr val="FFFFFF"/>
                </a:solidFill>
                <a:latin typeface="Canva Sans"/>
              </a:rPr>
              <a:t>Looking Ahead:</a:t>
            </a:r>
          </a:p>
          <a:p>
            <a:pPr algn="just">
              <a:lnSpc>
                <a:spcPts val="4403"/>
              </a:lnSpc>
            </a:pPr>
            <a:r>
              <a:rPr lang="en-US" sz="3145">
                <a:solidFill>
                  <a:srgbClr val="FFFFFF"/>
                </a:solidFill>
                <a:latin typeface="Canva Sans"/>
              </a:rPr>
              <a:t>The integration of generative AI holds immense promise for the future of human-computer interaction. Virtual assistants like Matrix will become ever more sophisticated, fostering a new era of intelligent and engaging interactions across various domains.</a:t>
            </a:r>
          </a:p>
          <a:p>
            <a:pPr algn="just">
              <a:lnSpc>
                <a:spcPts val="440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4" id="4"/>
          <p:cNvSpPr/>
          <p:nvPr/>
        </p:nvSpPr>
        <p:spPr>
          <a:xfrm flipH="false" flipV="false" rot="0">
            <a:off x="16080422" y="5902918"/>
            <a:ext cx="542617" cy="542617"/>
          </a:xfrm>
          <a:custGeom>
            <a:avLst/>
            <a:gdLst/>
            <a:ahLst/>
            <a:cxnLst/>
            <a:rect r="r" b="b" t="t" l="l"/>
            <a:pathLst>
              <a:path h="542617" w="542617">
                <a:moveTo>
                  <a:pt x="0" y="0"/>
                </a:moveTo>
                <a:lnTo>
                  <a:pt x="542618" y="0"/>
                </a:lnTo>
                <a:lnTo>
                  <a:pt x="542618" y="542618"/>
                </a:lnTo>
                <a:lnTo>
                  <a:pt x="0" y="542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8118" y="6056085"/>
            <a:ext cx="307226" cy="236284"/>
          </a:xfrm>
          <a:custGeom>
            <a:avLst/>
            <a:gdLst/>
            <a:ahLst/>
            <a:cxnLst/>
            <a:rect r="r" b="b" t="t" l="l"/>
            <a:pathLst>
              <a:path h="236284" w="307226">
                <a:moveTo>
                  <a:pt x="0" y="0"/>
                </a:moveTo>
                <a:lnTo>
                  <a:pt x="307226" y="0"/>
                </a:lnTo>
                <a:lnTo>
                  <a:pt x="307226" y="236284"/>
                </a:lnTo>
                <a:lnTo>
                  <a:pt x="0" y="236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563184" y="3847715"/>
            <a:ext cx="7479040" cy="2055203"/>
            <a:chOff x="0" y="0"/>
            <a:chExt cx="1969788" cy="541288"/>
          </a:xfrm>
        </p:grpSpPr>
        <p:sp>
          <p:nvSpPr>
            <p:cNvPr name="Freeform 7" id="7"/>
            <p:cNvSpPr/>
            <p:nvPr/>
          </p:nvSpPr>
          <p:spPr>
            <a:xfrm flipH="false" flipV="false" rot="0">
              <a:off x="0" y="0"/>
              <a:ext cx="1969788" cy="541288"/>
            </a:xfrm>
            <a:custGeom>
              <a:avLst/>
              <a:gdLst/>
              <a:ahLst/>
              <a:cxnLst/>
              <a:rect r="r" b="b" t="t" l="l"/>
              <a:pathLst>
                <a:path h="541288" w="1969788">
                  <a:moveTo>
                    <a:pt x="0" y="0"/>
                  </a:moveTo>
                  <a:lnTo>
                    <a:pt x="1969788" y="0"/>
                  </a:lnTo>
                  <a:lnTo>
                    <a:pt x="1969788" y="541288"/>
                  </a:lnTo>
                  <a:lnTo>
                    <a:pt x="0" y="541288"/>
                  </a:lnTo>
                  <a:close/>
                </a:path>
              </a:pathLst>
            </a:custGeom>
            <a:solidFill>
              <a:srgbClr val="000000">
                <a:alpha val="0"/>
              </a:srgbClr>
            </a:solidFill>
            <a:ln w="38100" cap="sq">
              <a:solidFill>
                <a:srgbClr val="F5F5F5"/>
              </a:solidFill>
              <a:prstDash val="solid"/>
              <a:miter/>
            </a:ln>
          </p:spPr>
        </p:sp>
        <p:sp>
          <p:nvSpPr>
            <p:cNvPr name="TextBox 8" id="8"/>
            <p:cNvSpPr txBox="true"/>
            <p:nvPr/>
          </p:nvSpPr>
          <p:spPr>
            <a:xfrm>
              <a:off x="0" y="-28575"/>
              <a:ext cx="1969788" cy="569863"/>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9563184" y="4426181"/>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
        <p:nvSpPr>
          <p:cNvPr name="TextBox 10" id="10"/>
          <p:cNvSpPr txBox="true"/>
          <p:nvPr/>
        </p:nvSpPr>
        <p:spPr>
          <a:xfrm rot="0">
            <a:off x="12010665" y="5952332"/>
            <a:ext cx="3870648"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aarav.maan2021@vitstudent.ac.in</a:t>
            </a:r>
          </a:p>
        </p:txBody>
      </p:sp>
      <p:grpSp>
        <p:nvGrpSpPr>
          <p:cNvPr name="Group 11" id="11"/>
          <p:cNvGrpSpPr/>
          <p:nvPr/>
        </p:nvGrpSpPr>
        <p:grpSpPr>
          <a:xfrm rot="0">
            <a:off x="9926739" y="3572711"/>
            <a:ext cx="7479040" cy="2055203"/>
            <a:chOff x="0" y="0"/>
            <a:chExt cx="1969788" cy="541288"/>
          </a:xfrm>
        </p:grpSpPr>
        <p:sp>
          <p:nvSpPr>
            <p:cNvPr name="Freeform 12" id="12"/>
            <p:cNvSpPr/>
            <p:nvPr/>
          </p:nvSpPr>
          <p:spPr>
            <a:xfrm flipH="false" flipV="false" rot="0">
              <a:off x="0" y="0"/>
              <a:ext cx="1969788" cy="541288"/>
            </a:xfrm>
            <a:custGeom>
              <a:avLst/>
              <a:gdLst/>
              <a:ahLst/>
              <a:cxnLst/>
              <a:rect r="r" b="b" t="t" l="l"/>
              <a:pathLst>
                <a:path h="541288" w="1969788">
                  <a:moveTo>
                    <a:pt x="0" y="0"/>
                  </a:moveTo>
                  <a:lnTo>
                    <a:pt x="1969788" y="0"/>
                  </a:lnTo>
                  <a:lnTo>
                    <a:pt x="1969788" y="541288"/>
                  </a:lnTo>
                  <a:lnTo>
                    <a:pt x="0" y="541288"/>
                  </a:lnTo>
                  <a:close/>
                </a:path>
              </a:pathLst>
            </a:custGeom>
            <a:solidFill>
              <a:srgbClr val="000000">
                <a:alpha val="0"/>
              </a:srgbClr>
            </a:solidFill>
            <a:ln w="38100" cap="sq">
              <a:solidFill>
                <a:srgbClr val="F5F5F5"/>
              </a:solidFill>
              <a:prstDash val="solid"/>
              <a:miter/>
            </a:ln>
          </p:spPr>
        </p:sp>
        <p:sp>
          <p:nvSpPr>
            <p:cNvPr name="TextBox 13" id="13"/>
            <p:cNvSpPr txBox="true"/>
            <p:nvPr/>
          </p:nvSpPr>
          <p:spPr>
            <a:xfrm>
              <a:off x="0" y="-28575"/>
              <a:ext cx="1969788" cy="569863"/>
            </a:xfrm>
            <a:prstGeom prst="rect">
              <a:avLst/>
            </a:prstGeom>
          </p:spPr>
          <p:txBody>
            <a:bodyPr anchor="ctr" rtlCol="false" tIns="50800" lIns="50800" bIns="50800" rIns="50800"/>
            <a:lstStyle/>
            <a:p>
              <a:pPr algn="ctr">
                <a:lnSpc>
                  <a:spcPts val="186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Freeform 8" id="8"/>
          <p:cNvSpPr/>
          <p:nvPr/>
        </p:nvSpPr>
        <p:spPr>
          <a:xfrm flipH="false" flipV="false" rot="0">
            <a:off x="-8210583" y="-148391"/>
            <a:ext cx="17193095" cy="11454899"/>
          </a:xfrm>
          <a:custGeom>
            <a:avLst/>
            <a:gdLst/>
            <a:ahLst/>
            <a:cxnLst/>
            <a:rect r="r" b="b" t="t" l="l"/>
            <a:pathLst>
              <a:path h="11454899" w="17193095">
                <a:moveTo>
                  <a:pt x="0" y="0"/>
                </a:moveTo>
                <a:lnTo>
                  <a:pt x="17193094" y="0"/>
                </a:lnTo>
                <a:lnTo>
                  <a:pt x="17193094" y="11454899"/>
                </a:lnTo>
                <a:lnTo>
                  <a:pt x="0" y="11454899"/>
                </a:lnTo>
                <a:lnTo>
                  <a:pt x="0" y="0"/>
                </a:lnTo>
                <a:close/>
              </a:path>
            </a:pathLst>
          </a:custGeom>
          <a:blipFill>
            <a:blip r:embed="rId4"/>
            <a:stretch>
              <a:fillRect l="0" t="0" r="0" b="0"/>
            </a:stretch>
          </a:blipFill>
        </p:spPr>
      </p:sp>
      <p:sp>
        <p:nvSpPr>
          <p:cNvPr name="Freeform 9" id="9"/>
          <p:cNvSpPr/>
          <p:nvPr/>
        </p:nvSpPr>
        <p:spPr>
          <a:xfrm flipH="false" flipV="false" rot="2306833">
            <a:off x="-540527" y="177592"/>
            <a:ext cx="14872672" cy="8540742"/>
          </a:xfrm>
          <a:custGeom>
            <a:avLst/>
            <a:gdLst/>
            <a:ahLst/>
            <a:cxnLst/>
            <a:rect r="r" b="b" t="t" l="l"/>
            <a:pathLst>
              <a:path h="8540742" w="14872672">
                <a:moveTo>
                  <a:pt x="0" y="0"/>
                </a:moveTo>
                <a:lnTo>
                  <a:pt x="14872671" y="0"/>
                </a:lnTo>
                <a:lnTo>
                  <a:pt x="14872671" y="8540742"/>
                </a:lnTo>
                <a:lnTo>
                  <a:pt x="0" y="8540742"/>
                </a:lnTo>
                <a:lnTo>
                  <a:pt x="0" y="0"/>
                </a:lnTo>
                <a:close/>
              </a:path>
            </a:pathLst>
          </a:custGeom>
          <a:blipFill>
            <a:blip r:embed="rId5"/>
            <a:stretch>
              <a:fillRect l="0" t="0" r="0" b="0"/>
            </a:stretch>
          </a:blipFill>
        </p:spPr>
      </p:sp>
      <p:sp>
        <p:nvSpPr>
          <p:cNvPr name="TextBox 10" id="10"/>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11" id="11"/>
          <p:cNvSpPr txBox="true"/>
          <p:nvPr/>
        </p:nvSpPr>
        <p:spPr>
          <a:xfrm rot="0">
            <a:off x="10559239" y="4390813"/>
            <a:ext cx="5870874" cy="3331845"/>
          </a:xfrm>
          <a:prstGeom prst="rect">
            <a:avLst/>
          </a:prstGeom>
        </p:spPr>
        <p:txBody>
          <a:bodyPr anchor="t" rtlCol="false" tIns="0" lIns="0" bIns="0" rIns="0">
            <a:spAutoFit/>
          </a:bodyPr>
          <a:lstStyle/>
          <a:p>
            <a:pPr algn="just">
              <a:lnSpc>
                <a:spcPts val="2939"/>
              </a:lnSpc>
            </a:pPr>
            <a:r>
              <a:rPr lang="en-US" sz="1999">
                <a:solidFill>
                  <a:srgbClr val="FFFFFF"/>
                </a:solidFill>
                <a:latin typeface="Open Sauce Light"/>
              </a:rPr>
              <a:t>Imagine a virtual assistant that not only understands your requests but also responds in a natural, engaging way. That's the power of generative AI, and today, we'll be exploring its potential with Matrix, a virtual assistant we've developed. We'll delve into how generative AI works, how it empowers Matrix, and the exciting possibilities it holds for the future of virtual assistants. Let's dive 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57637" y="3491865"/>
            <a:ext cx="790902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Understanding</a:t>
            </a:r>
          </a:p>
        </p:txBody>
      </p:sp>
      <p:sp>
        <p:nvSpPr>
          <p:cNvPr name="TextBox 7" id="7"/>
          <p:cNvSpPr txBox="true"/>
          <p:nvPr/>
        </p:nvSpPr>
        <p:spPr>
          <a:xfrm rot="0">
            <a:off x="8364176" y="2958846"/>
            <a:ext cx="9189611" cy="4263641"/>
          </a:xfrm>
          <a:prstGeom prst="rect">
            <a:avLst/>
          </a:prstGeom>
        </p:spPr>
        <p:txBody>
          <a:bodyPr anchor="t" rtlCol="false" tIns="0" lIns="0" bIns="0" rIns="0">
            <a:spAutoFit/>
          </a:bodyPr>
          <a:lstStyle/>
          <a:p>
            <a:pPr algn="just" marL="502188" indent="-251094" lvl="1">
              <a:lnSpc>
                <a:spcPts val="3419"/>
              </a:lnSpc>
              <a:buFont typeface="Arial"/>
              <a:buChar char="•"/>
            </a:pPr>
            <a:r>
              <a:rPr lang="en-US" sz="2326">
                <a:solidFill>
                  <a:srgbClr val="000000"/>
                </a:solidFill>
                <a:latin typeface="Open Sauce Light"/>
              </a:rPr>
              <a:t>Gene</a:t>
            </a:r>
            <a:r>
              <a:rPr lang="en-US" sz="2326">
                <a:solidFill>
                  <a:srgbClr val="000000"/>
                </a:solidFill>
                <a:latin typeface="Open Sauce Light"/>
              </a:rPr>
              <a:t>rative AI refers to a class of artificial intelligence models that can create new and original data, such as text, images, code, or even music.</a:t>
            </a:r>
          </a:p>
          <a:p>
            <a:pPr algn="just" marL="502188" indent="-251094" lvl="1">
              <a:lnSpc>
                <a:spcPts val="3419"/>
              </a:lnSpc>
              <a:buFont typeface="Arial"/>
              <a:buChar char="•"/>
            </a:pPr>
            <a:r>
              <a:rPr lang="en-US" sz="2326">
                <a:solidFill>
                  <a:srgbClr val="000000"/>
                </a:solidFill>
                <a:latin typeface="Open Sauce Light"/>
              </a:rPr>
              <a:t>These models are trained on massive datasets of existing data, allowing them to learn the underlying patterns and relationships.</a:t>
            </a:r>
          </a:p>
          <a:p>
            <a:pPr algn="just" marL="502188" indent="-251094" lvl="1">
              <a:lnSpc>
                <a:spcPts val="3419"/>
              </a:lnSpc>
              <a:buFont typeface="Arial"/>
              <a:buChar char="•"/>
            </a:pPr>
            <a:r>
              <a:rPr lang="en-US" sz="2326">
                <a:solidFill>
                  <a:srgbClr val="000000"/>
                </a:solidFill>
                <a:latin typeface="Open Sauce Light"/>
              </a:rPr>
              <a:t>By leveraging this knowledge, generative AI models can generate entirely new data pieces that resemble the training data but haven't been directly seen before.</a:t>
            </a:r>
          </a:p>
          <a:p>
            <a:pPr algn="just">
              <a:lnSpc>
                <a:spcPts val="3419"/>
              </a:lnSpc>
            </a:pP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GEN AI</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B34593">
                <a:alpha val="100000"/>
              </a:srgbClr>
            </a:gs>
            <a:gs pos="100000">
              <a:srgbClr val="151F52">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90092" y="2372147"/>
            <a:ext cx="20370072" cy="6018193"/>
            <a:chOff x="0" y="0"/>
            <a:chExt cx="5364957" cy="1585039"/>
          </a:xfrm>
        </p:grpSpPr>
        <p:sp>
          <p:nvSpPr>
            <p:cNvPr name="Freeform 3" id="3"/>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4" id="4"/>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5" id="5"/>
          <p:cNvSpPr txBox="true"/>
          <p:nvPr/>
        </p:nvSpPr>
        <p:spPr>
          <a:xfrm rot="0">
            <a:off x="257637" y="3491865"/>
            <a:ext cx="790902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Understanding</a:t>
            </a:r>
          </a:p>
        </p:txBody>
      </p:sp>
      <p:sp>
        <p:nvSpPr>
          <p:cNvPr name="TextBox 6" id="6"/>
          <p:cNvSpPr txBox="true"/>
          <p:nvPr/>
        </p:nvSpPr>
        <p:spPr>
          <a:xfrm rot="0">
            <a:off x="8364176" y="2958846"/>
            <a:ext cx="9189611" cy="4263641"/>
          </a:xfrm>
          <a:prstGeom prst="rect">
            <a:avLst/>
          </a:prstGeom>
        </p:spPr>
        <p:txBody>
          <a:bodyPr anchor="t" rtlCol="false" tIns="0" lIns="0" bIns="0" rIns="0">
            <a:spAutoFit/>
          </a:bodyPr>
          <a:lstStyle/>
          <a:p>
            <a:pPr algn="just" marL="502188" indent="-251094" lvl="1">
              <a:lnSpc>
                <a:spcPts val="3419"/>
              </a:lnSpc>
              <a:buFont typeface="Arial"/>
              <a:buChar char="•"/>
            </a:pPr>
            <a:r>
              <a:rPr lang="en-US" sz="2326">
                <a:solidFill>
                  <a:srgbClr val="000000"/>
                </a:solidFill>
                <a:latin typeface="Open Sauce Light"/>
              </a:rPr>
              <a:t>Generative Adversarial Networks (GANs): Two neural networks compete against each other. One (generator) creates new data, while the other (discriminator) tries to distinguish real data from the generated data. This competition refines the generator's ability to produce realistic outputs.</a:t>
            </a:r>
          </a:p>
          <a:p>
            <a:pPr algn="just" marL="502188" indent="-251094" lvl="1">
              <a:lnSpc>
                <a:spcPts val="3419"/>
              </a:lnSpc>
              <a:buFont typeface="Arial"/>
              <a:buChar char="•"/>
            </a:pPr>
            <a:r>
              <a:rPr lang="en-US" sz="2326">
                <a:solidFill>
                  <a:srgbClr val="000000"/>
                </a:solidFill>
                <a:latin typeface="Open Sauce Light"/>
              </a:rPr>
              <a:t>Variational Autoencoders (VAEs): Encode input data into a compressed latent space, then decode it to reconstruct the original data or generate similar variations. VAEs are often used for data compression and anomaly detection.</a:t>
            </a:r>
          </a:p>
          <a:p>
            <a:pPr algn="just">
              <a:lnSpc>
                <a:spcPts val="3419"/>
              </a:lnSpc>
            </a:pPr>
          </a:p>
        </p:txBody>
      </p:sp>
      <p:sp>
        <p:nvSpPr>
          <p:cNvPr name="TextBox 7" id="7"/>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GEN AI</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78027" y="3716223"/>
            <a:ext cx="15002901" cy="5542077"/>
            <a:chOff x="0" y="0"/>
            <a:chExt cx="4105934" cy="1516733"/>
          </a:xfrm>
        </p:grpSpPr>
        <p:sp>
          <p:nvSpPr>
            <p:cNvPr name="Freeform 4" id="4"/>
            <p:cNvSpPr/>
            <p:nvPr/>
          </p:nvSpPr>
          <p:spPr>
            <a:xfrm flipH="false" flipV="false" rot="0">
              <a:off x="0" y="0"/>
              <a:ext cx="4105934" cy="1516733"/>
            </a:xfrm>
            <a:custGeom>
              <a:avLst/>
              <a:gdLst/>
              <a:ahLst/>
              <a:cxnLst/>
              <a:rect r="r" b="b" t="t" l="l"/>
              <a:pathLst>
                <a:path h="1516733" w="4105934">
                  <a:moveTo>
                    <a:pt x="0" y="0"/>
                  </a:moveTo>
                  <a:lnTo>
                    <a:pt x="4105934" y="0"/>
                  </a:lnTo>
                  <a:lnTo>
                    <a:pt x="4105934"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4105934" cy="15548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074634" y="2096921"/>
            <a:ext cx="6138732"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Medium"/>
              </a:rPr>
              <a:t>GEN AI ~ VA’S</a:t>
            </a:r>
          </a:p>
        </p:txBody>
      </p:sp>
      <p:sp>
        <p:nvSpPr>
          <p:cNvPr name="TextBox 7" id="7"/>
          <p:cNvSpPr txBox="true"/>
          <p:nvPr/>
        </p:nvSpPr>
        <p:spPr>
          <a:xfrm rot="0">
            <a:off x="7393791" y="1330000"/>
            <a:ext cx="3853262"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Benefits</a:t>
            </a:r>
          </a:p>
        </p:txBody>
      </p:sp>
      <p:sp>
        <p:nvSpPr>
          <p:cNvPr name="TextBox 8" id="8"/>
          <p:cNvSpPr txBox="true"/>
          <p:nvPr/>
        </p:nvSpPr>
        <p:spPr>
          <a:xfrm rot="0">
            <a:off x="1578027" y="4061274"/>
            <a:ext cx="4288288" cy="4813875"/>
          </a:xfrm>
          <a:prstGeom prst="rect">
            <a:avLst/>
          </a:prstGeom>
        </p:spPr>
        <p:txBody>
          <a:bodyPr anchor="t" rtlCol="false" tIns="0" lIns="0" bIns="0" rIns="0">
            <a:spAutoFit/>
          </a:bodyPr>
          <a:lstStyle/>
          <a:p>
            <a:pPr algn="just" marL="453897" indent="-226948" lvl="1">
              <a:lnSpc>
                <a:spcPts val="2943"/>
              </a:lnSpc>
              <a:buFont typeface="Arial"/>
              <a:buChar char="•"/>
            </a:pPr>
            <a:r>
              <a:rPr lang="en-US" sz="2102">
                <a:solidFill>
                  <a:srgbClr val="FFFFFF"/>
                </a:solidFill>
                <a:latin typeface="Canva Sans Bold"/>
              </a:rPr>
              <a:t>Enhanced </a:t>
            </a:r>
            <a:r>
              <a:rPr lang="en-US" sz="2102">
                <a:solidFill>
                  <a:srgbClr val="FFFFFF"/>
                </a:solidFill>
                <a:latin typeface="Canva Sans Bold"/>
              </a:rPr>
              <a:t>Accuracy:</a:t>
            </a:r>
          </a:p>
          <a:p>
            <a:pPr algn="just" marL="907794" indent="-302598" lvl="2">
              <a:lnSpc>
                <a:spcPts val="2943"/>
              </a:lnSpc>
              <a:buFont typeface="Arial"/>
              <a:buChar char="⚬"/>
            </a:pPr>
            <a:r>
              <a:rPr lang="en-US" sz="2102">
                <a:solidFill>
                  <a:srgbClr val="FFFFFF"/>
                </a:solidFill>
                <a:latin typeface="Canva Sans Bold"/>
              </a:rPr>
              <a:t>Generative AI models can handle complex queries by understanding the context and relationships between words.</a:t>
            </a:r>
          </a:p>
          <a:p>
            <a:pPr algn="just" marL="907794" indent="-302598" lvl="2">
              <a:lnSpc>
                <a:spcPts val="2943"/>
              </a:lnSpc>
              <a:buFont typeface="Arial"/>
              <a:buChar char="⚬"/>
            </a:pPr>
            <a:r>
              <a:rPr lang="en-US" sz="2102">
                <a:solidFill>
                  <a:srgbClr val="FFFFFF"/>
                </a:solidFill>
                <a:latin typeface="Canva Sans Bold"/>
              </a:rPr>
              <a:t>They can process factual, open-ended, and task-oriented requests with greater accuracy compared to traditional rule-based systems.</a:t>
            </a:r>
          </a:p>
          <a:p>
            <a:pPr algn="just">
              <a:lnSpc>
                <a:spcPts val="2943"/>
              </a:lnSpc>
            </a:pPr>
          </a:p>
        </p:txBody>
      </p:sp>
      <p:sp>
        <p:nvSpPr>
          <p:cNvPr name="TextBox 9" id="9"/>
          <p:cNvSpPr txBox="true"/>
          <p:nvPr/>
        </p:nvSpPr>
        <p:spPr>
          <a:xfrm rot="0">
            <a:off x="11769769" y="4061274"/>
            <a:ext cx="4288288" cy="4442400"/>
          </a:xfrm>
          <a:prstGeom prst="rect">
            <a:avLst/>
          </a:prstGeom>
        </p:spPr>
        <p:txBody>
          <a:bodyPr anchor="t" rtlCol="false" tIns="0" lIns="0" bIns="0" rIns="0">
            <a:spAutoFit/>
          </a:bodyPr>
          <a:lstStyle/>
          <a:p>
            <a:pPr algn="just" marL="453897" indent="-226948" lvl="1">
              <a:lnSpc>
                <a:spcPts val="2943"/>
              </a:lnSpc>
              <a:buFont typeface="Arial"/>
              <a:buChar char="•"/>
            </a:pPr>
            <a:r>
              <a:rPr lang="en-US" sz="2102">
                <a:solidFill>
                  <a:srgbClr val="FFFFFF"/>
                </a:solidFill>
                <a:latin typeface="Canva Sans Bold"/>
              </a:rPr>
              <a:t>Increased User Satisfaction:</a:t>
            </a:r>
          </a:p>
          <a:p>
            <a:pPr algn="just" marL="453897" indent="-226948" lvl="1">
              <a:lnSpc>
                <a:spcPts val="2943"/>
              </a:lnSpc>
              <a:buFont typeface="Arial"/>
              <a:buChar char="•"/>
            </a:pPr>
            <a:r>
              <a:rPr lang="en-US" sz="2102">
                <a:solidFill>
                  <a:srgbClr val="FFFFFF"/>
                </a:solidFill>
                <a:latin typeface="Canva Sans Bold"/>
              </a:rPr>
              <a:t>By providing accurate and natural interactions, generative AI virtual assistants like Matrix lead to higher user satisfaction.</a:t>
            </a:r>
          </a:p>
          <a:p>
            <a:pPr algn="just" marL="453897" indent="-226948" lvl="1">
              <a:lnSpc>
                <a:spcPts val="2943"/>
              </a:lnSpc>
              <a:buFont typeface="Arial"/>
              <a:buChar char="•"/>
            </a:pPr>
            <a:r>
              <a:rPr lang="en-US" sz="2102">
                <a:solidFill>
                  <a:srgbClr val="FFFFFF"/>
                </a:solidFill>
                <a:latin typeface="Canva Sans Bold"/>
              </a:rPr>
              <a:t>Users feel they are understood and receive helpful, informative responses, leading to a more positive experience.</a:t>
            </a:r>
          </a:p>
          <a:p>
            <a:pPr algn="just">
              <a:lnSpc>
                <a:spcPts val="2943"/>
              </a:lnSpc>
            </a:pPr>
          </a:p>
        </p:txBody>
      </p:sp>
      <p:sp>
        <p:nvSpPr>
          <p:cNvPr name="TextBox 10" id="10"/>
          <p:cNvSpPr txBox="true"/>
          <p:nvPr/>
        </p:nvSpPr>
        <p:spPr>
          <a:xfrm rot="0">
            <a:off x="6673898" y="4061274"/>
            <a:ext cx="4288288" cy="4442400"/>
          </a:xfrm>
          <a:prstGeom prst="rect">
            <a:avLst/>
          </a:prstGeom>
        </p:spPr>
        <p:txBody>
          <a:bodyPr anchor="t" rtlCol="false" tIns="0" lIns="0" bIns="0" rIns="0">
            <a:spAutoFit/>
          </a:bodyPr>
          <a:lstStyle/>
          <a:p>
            <a:pPr algn="just" marL="453897" indent="-226948" lvl="1">
              <a:lnSpc>
                <a:spcPts val="2943"/>
              </a:lnSpc>
              <a:buFont typeface="Arial"/>
              <a:buChar char="•"/>
            </a:pPr>
            <a:r>
              <a:rPr lang="en-US" sz="2102">
                <a:solidFill>
                  <a:srgbClr val="FFFFFF"/>
                </a:solidFill>
                <a:latin typeface="Canva Sans Bold"/>
              </a:rPr>
              <a:t>Enhanced Accuracy: Generative AI models can handle complex queries by understanding the context and relationships between words. They can process factual, open-ended, and task-oriented requests with greater accuracy compared to traditional rule-based systems.</a:t>
            </a:r>
          </a:p>
          <a:p>
            <a:pPr algn="just">
              <a:lnSpc>
                <a:spcPts val="294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032253" y="3472650"/>
            <a:ext cx="5056438" cy="658495"/>
          </a:xfrm>
          <a:prstGeom prst="rect">
            <a:avLst/>
          </a:prstGeom>
        </p:spPr>
        <p:txBody>
          <a:bodyPr anchor="t" rtlCol="false" tIns="0" lIns="0" bIns="0" rIns="0">
            <a:spAutoFit/>
          </a:bodyPr>
          <a:lstStyle/>
          <a:p>
            <a:pPr algn="just">
              <a:lnSpc>
                <a:spcPts val="5059"/>
              </a:lnSpc>
            </a:pPr>
            <a:r>
              <a:rPr lang="en-US" sz="4599" spc="607">
                <a:solidFill>
                  <a:srgbClr val="000000"/>
                </a:solidFill>
                <a:latin typeface="Open Sauce Medium"/>
              </a:rPr>
              <a:t>OBJECTIVES</a:t>
            </a:r>
          </a:p>
        </p:txBody>
      </p:sp>
      <p:sp>
        <p:nvSpPr>
          <p:cNvPr name="TextBox 7" id="7"/>
          <p:cNvSpPr txBox="true"/>
          <p:nvPr/>
        </p:nvSpPr>
        <p:spPr>
          <a:xfrm rot="0">
            <a:off x="1747217" y="4792561"/>
            <a:ext cx="6503399" cy="3653028"/>
          </a:xfrm>
          <a:prstGeom prst="rect">
            <a:avLst/>
          </a:prstGeom>
        </p:spPr>
        <p:txBody>
          <a:bodyPr anchor="t" rtlCol="false" tIns="0" lIns="0" bIns="0" rIns="0">
            <a:spAutoFit/>
          </a:bodyPr>
          <a:lstStyle/>
          <a:p>
            <a:pPr algn="just">
              <a:lnSpc>
                <a:spcPts val="2646"/>
              </a:lnSpc>
            </a:pPr>
            <a:r>
              <a:rPr lang="en-US" sz="1800">
                <a:solidFill>
                  <a:srgbClr val="000000"/>
                </a:solidFill>
                <a:latin typeface="Open Sauce Light"/>
              </a:rPr>
              <a:t>Matrix, our virtual assistant, leverages the power of generative AI to revolutionize user interactions. This translates to a more natural and engaging experience. Unlike traditional assistants, Matrix can handle complex queries with improved accuracy, understanding the context and relationships between words. Additionally, responses are no longer robotic and repetitive. Generative AI allows Matrix to generate natural language that flows smoothly and is grammatically correct. This results in a more positive user experience with a sense of being truly understood and receiving helpful, informative responses.</a:t>
            </a:r>
          </a:p>
        </p:txBody>
      </p:sp>
      <p:sp>
        <p:nvSpPr>
          <p:cNvPr name="AutoShape 8" id="8"/>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9" id="9"/>
          <p:cNvGrpSpPr>
            <a:grpSpLocks noChangeAspect="true"/>
          </p:cNvGrpSpPr>
          <p:nvPr/>
        </p:nvGrpSpPr>
        <p:grpSpPr>
          <a:xfrm rot="0">
            <a:off x="8469692" y="2467483"/>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447221"/>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3" id="13"/>
          <p:cNvSpPr txBox="true"/>
          <p:nvPr/>
        </p:nvSpPr>
        <p:spPr>
          <a:xfrm rot="0">
            <a:off x="9054139" y="2451413"/>
            <a:ext cx="7481217" cy="304165"/>
          </a:xfrm>
          <a:prstGeom prst="rect">
            <a:avLst/>
          </a:prstGeom>
        </p:spPr>
        <p:txBody>
          <a:bodyPr anchor="t" rtlCol="false" tIns="0" lIns="0" bIns="0" rIns="0">
            <a:spAutoFit/>
          </a:bodyPr>
          <a:lstStyle/>
          <a:p>
            <a:pPr algn="just">
              <a:lnSpc>
                <a:spcPts val="2420"/>
              </a:lnSpc>
            </a:pPr>
            <a:r>
              <a:rPr lang="en-US" sz="2200" spc="70">
                <a:solidFill>
                  <a:srgbClr val="000000"/>
                </a:solidFill>
                <a:latin typeface="Open Sauce Medium"/>
              </a:rPr>
              <a:t>Enhanced Accuracy in Handling Complex Queries :</a:t>
            </a:r>
          </a:p>
        </p:txBody>
      </p:sp>
      <p:sp>
        <p:nvSpPr>
          <p:cNvPr name="TextBox 14" id="14"/>
          <p:cNvSpPr txBox="true"/>
          <p:nvPr/>
        </p:nvSpPr>
        <p:spPr>
          <a:xfrm rot="0">
            <a:off x="9054139" y="4411200"/>
            <a:ext cx="7481217" cy="608965"/>
          </a:xfrm>
          <a:prstGeom prst="rect">
            <a:avLst/>
          </a:prstGeom>
        </p:spPr>
        <p:txBody>
          <a:bodyPr anchor="t" rtlCol="false" tIns="0" lIns="0" bIns="0" rIns="0">
            <a:spAutoFit/>
          </a:bodyPr>
          <a:lstStyle/>
          <a:p>
            <a:pPr algn="just">
              <a:lnSpc>
                <a:spcPts val="2420"/>
              </a:lnSpc>
            </a:pPr>
            <a:r>
              <a:rPr lang="en-US" sz="2200" spc="70">
                <a:solidFill>
                  <a:srgbClr val="000000"/>
                </a:solidFill>
                <a:latin typeface="Open Sauce Medium"/>
              </a:rPr>
              <a:t>Improved Fluency and Natural Language Generation :</a:t>
            </a:r>
          </a:p>
        </p:txBody>
      </p:sp>
      <p:sp>
        <p:nvSpPr>
          <p:cNvPr name="TextBox 15" id="15"/>
          <p:cNvSpPr txBox="true"/>
          <p:nvPr/>
        </p:nvSpPr>
        <p:spPr>
          <a:xfrm rot="0">
            <a:off x="9144000" y="3103170"/>
            <a:ext cx="7022611" cy="1018794"/>
          </a:xfrm>
          <a:prstGeom prst="rect">
            <a:avLst/>
          </a:prstGeom>
        </p:spPr>
        <p:txBody>
          <a:bodyPr anchor="t" rtlCol="false" tIns="0" lIns="0" bIns="0" rIns="0">
            <a:spAutoFit/>
          </a:bodyPr>
          <a:lstStyle/>
          <a:p>
            <a:pPr algn="just" marL="302262" indent="-151131" lvl="1">
              <a:lnSpc>
                <a:spcPts val="2058"/>
              </a:lnSpc>
              <a:buFont typeface="Arial"/>
              <a:buChar char="•"/>
            </a:pPr>
            <a:r>
              <a:rPr lang="en-US" sz="1400">
                <a:solidFill>
                  <a:srgbClr val="000000"/>
                </a:solidFill>
                <a:latin typeface="Open Sauce Light"/>
              </a:rPr>
              <a:t> By delving deeper into the context and relationships between words, Matrix's generative AI model tackles even intricate queries with greater precision, ensuring a reliable and accurate response.</a:t>
            </a:r>
          </a:p>
          <a:p>
            <a:pPr algn="just">
              <a:lnSpc>
                <a:spcPts val="2058"/>
              </a:lnSpc>
            </a:pPr>
          </a:p>
        </p:txBody>
      </p:sp>
      <p:sp>
        <p:nvSpPr>
          <p:cNvPr name="TextBox 16" id="16"/>
          <p:cNvSpPr txBox="true"/>
          <p:nvPr/>
        </p:nvSpPr>
        <p:spPr>
          <a:xfrm rot="0">
            <a:off x="9144000" y="5105400"/>
            <a:ext cx="6986316" cy="1275969"/>
          </a:xfrm>
          <a:prstGeom prst="rect">
            <a:avLst/>
          </a:prstGeom>
        </p:spPr>
        <p:txBody>
          <a:bodyPr anchor="t" rtlCol="false" tIns="0" lIns="0" bIns="0" rIns="0">
            <a:spAutoFit/>
          </a:bodyPr>
          <a:lstStyle/>
          <a:p>
            <a:pPr algn="just" marL="302262" indent="-151131" lvl="1">
              <a:lnSpc>
                <a:spcPts val="2058"/>
              </a:lnSpc>
              <a:buFont typeface="Arial"/>
              <a:buChar char="•"/>
            </a:pPr>
            <a:r>
              <a:rPr lang="en-US" sz="1400">
                <a:solidFill>
                  <a:srgbClr val="000000"/>
                </a:solidFill>
                <a:latin typeface="Open Sauce Light"/>
              </a:rPr>
              <a:t>Generative AI empowers Matrix to move beyond robotic pronouncements. Instead, it crafts natural language responses that flow seamlessly and adhere to grammatical rules, mimicking human conversation for a more engaging experience.</a:t>
            </a:r>
          </a:p>
          <a:p>
            <a:pPr algn="just">
              <a:lnSpc>
                <a:spcPts val="2058"/>
              </a:lnSpc>
            </a:pPr>
          </a:p>
        </p:txBody>
      </p:sp>
      <p:grpSp>
        <p:nvGrpSpPr>
          <p:cNvPr name="Group 17" id="17"/>
          <p:cNvGrpSpPr>
            <a:grpSpLocks noChangeAspect="true"/>
          </p:cNvGrpSpPr>
          <p:nvPr/>
        </p:nvGrpSpPr>
        <p:grpSpPr>
          <a:xfrm rot="0">
            <a:off x="8469692" y="6360189"/>
            <a:ext cx="369918" cy="369918"/>
            <a:chOff x="6705600" y="1371600"/>
            <a:chExt cx="10972800" cy="10972800"/>
          </a:xfrm>
        </p:grpSpPr>
        <p:sp>
          <p:nvSpPr>
            <p:cNvPr name="Freeform 18" id="1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9" id="19"/>
          <p:cNvSpPr txBox="true"/>
          <p:nvPr/>
        </p:nvSpPr>
        <p:spPr>
          <a:xfrm rot="0">
            <a:off x="9054139" y="6365287"/>
            <a:ext cx="7332172" cy="608965"/>
          </a:xfrm>
          <a:prstGeom prst="rect">
            <a:avLst/>
          </a:prstGeom>
        </p:spPr>
        <p:txBody>
          <a:bodyPr anchor="t" rtlCol="false" tIns="0" lIns="0" bIns="0" rIns="0">
            <a:spAutoFit/>
          </a:bodyPr>
          <a:lstStyle/>
          <a:p>
            <a:pPr algn="just">
              <a:lnSpc>
                <a:spcPts val="2420"/>
              </a:lnSpc>
            </a:pPr>
            <a:r>
              <a:rPr lang="en-US" sz="2200" spc="70">
                <a:solidFill>
                  <a:srgbClr val="000000"/>
                </a:solidFill>
                <a:latin typeface="Open Sauce Medium"/>
              </a:rPr>
              <a:t>Increased User Satisfaction Through Helpful Interactions:</a:t>
            </a:r>
          </a:p>
        </p:txBody>
      </p:sp>
      <p:sp>
        <p:nvSpPr>
          <p:cNvPr name="TextBox 20" id="20"/>
          <p:cNvSpPr txBox="true"/>
          <p:nvPr/>
        </p:nvSpPr>
        <p:spPr>
          <a:xfrm rot="0">
            <a:off x="9144000" y="7017220"/>
            <a:ext cx="7022611" cy="1018794"/>
          </a:xfrm>
          <a:prstGeom prst="rect">
            <a:avLst/>
          </a:prstGeom>
        </p:spPr>
        <p:txBody>
          <a:bodyPr anchor="t" rtlCol="false" tIns="0" lIns="0" bIns="0" rIns="0">
            <a:spAutoFit/>
          </a:bodyPr>
          <a:lstStyle/>
          <a:p>
            <a:pPr algn="just">
              <a:lnSpc>
                <a:spcPts val="2058"/>
              </a:lnSpc>
            </a:pPr>
            <a:r>
              <a:rPr lang="en-US" sz="1400">
                <a:solidFill>
                  <a:srgbClr val="000000"/>
                </a:solidFill>
                <a:latin typeface="Open Sauce Light"/>
              </a:rPr>
              <a:t>The combination of enhanced accuracy and natural language generation fosters a positive user experience. Users appreciate Matrix's ability to understand their needs and provide helpful, informative responses, leading to a sense of satisfaction and trust in Matrix's capabilities.</a:t>
            </a:r>
          </a:p>
        </p:txBody>
      </p:sp>
      <p:sp>
        <p:nvSpPr>
          <p:cNvPr name="TextBox 21" id="21"/>
          <p:cNvSpPr txBox="true"/>
          <p:nvPr/>
        </p:nvSpPr>
        <p:spPr>
          <a:xfrm rot="0">
            <a:off x="1787297" y="1910936"/>
            <a:ext cx="7356703" cy="1881505"/>
          </a:xfrm>
          <a:prstGeom prst="rect">
            <a:avLst/>
          </a:prstGeom>
        </p:spPr>
        <p:txBody>
          <a:bodyPr anchor="t" rtlCol="false" tIns="0" lIns="0" bIns="0" rIns="0">
            <a:spAutoFit/>
          </a:bodyPr>
          <a:lstStyle/>
          <a:p>
            <a:pPr>
              <a:lnSpc>
                <a:spcPts val="3739"/>
              </a:lnSpc>
            </a:pPr>
            <a:r>
              <a:rPr lang="en-US" sz="3399" spc="108">
                <a:solidFill>
                  <a:srgbClr val="000000"/>
                </a:solidFill>
                <a:latin typeface="Days"/>
              </a:rPr>
              <a:t>Matrix System Architecture - Working Together for Intelligent Assistance</a:t>
            </a:r>
          </a:p>
          <a:p>
            <a:pPr>
              <a:lnSpc>
                <a:spcPts val="3739"/>
              </a:lnSpc>
            </a:pPr>
          </a:p>
        </p:txBody>
      </p:sp>
      <p:sp>
        <p:nvSpPr>
          <p:cNvPr name="AutoShape 22" id="22"/>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6707250" y="6519863"/>
            <a:ext cx="487350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Sentiment Analysis</a:t>
            </a:r>
          </a:p>
        </p:txBody>
      </p:sp>
      <p:sp>
        <p:nvSpPr>
          <p:cNvPr name="TextBox 7" id="7"/>
          <p:cNvSpPr txBox="true"/>
          <p:nvPr/>
        </p:nvSpPr>
        <p:spPr>
          <a:xfrm rot="0">
            <a:off x="4691519" y="4960302"/>
            <a:ext cx="4452481" cy="1426210"/>
          </a:xfrm>
          <a:prstGeom prst="rect">
            <a:avLst/>
          </a:prstGeom>
        </p:spPr>
        <p:txBody>
          <a:bodyPr anchor="t" rtlCol="false" tIns="0" lIns="0" bIns="0" rIns="0">
            <a:spAutoFit/>
          </a:bodyPr>
          <a:lstStyle/>
          <a:p>
            <a:pPr algn="just">
              <a:lnSpc>
                <a:spcPts val="2239"/>
              </a:lnSpc>
              <a:spcBef>
                <a:spcPct val="0"/>
              </a:spcBef>
            </a:pPr>
            <a:r>
              <a:rPr lang="en-US" sz="1599">
                <a:solidFill>
                  <a:srgbClr val="000000"/>
                </a:solidFill>
                <a:latin typeface="Agrandir Narrow"/>
              </a:rPr>
              <a:t>This involves identifying the underlying goal or purpose behind the user's query. Is the user asking a question, requesting a task, or seeking information? Accurately identifying intent is crucial for providing relevant responses.</a:t>
            </a:r>
          </a:p>
        </p:txBody>
      </p:sp>
      <p:grpSp>
        <p:nvGrpSpPr>
          <p:cNvPr name="Group 8" id="8"/>
          <p:cNvGrpSpPr/>
          <p:nvPr/>
        </p:nvGrpSpPr>
        <p:grpSpPr>
          <a:xfrm rot="0">
            <a:off x="3417346" y="4493536"/>
            <a:ext cx="898829" cy="939201"/>
            <a:chOff x="0" y="0"/>
            <a:chExt cx="1198439" cy="1252268"/>
          </a:xfrm>
        </p:grpSpPr>
        <p:grpSp>
          <p:nvGrpSpPr>
            <p:cNvPr name="Group 9" id="9"/>
            <p:cNvGrpSpPr/>
            <p:nvPr/>
          </p:nvGrpSpPr>
          <p:grpSpPr>
            <a:xfrm rot="0">
              <a:off x="0" y="0"/>
              <a:ext cx="1198439" cy="1252268"/>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3" id="13"/>
          <p:cNvSpPr txBox="true"/>
          <p:nvPr/>
        </p:nvSpPr>
        <p:spPr>
          <a:xfrm rot="0">
            <a:off x="4691519" y="4509458"/>
            <a:ext cx="373618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Intent Recognition </a:t>
            </a:r>
          </a:p>
        </p:txBody>
      </p:sp>
      <p:sp>
        <p:nvSpPr>
          <p:cNvPr name="TextBox 14" id="14"/>
          <p:cNvSpPr txBox="true"/>
          <p:nvPr/>
        </p:nvSpPr>
        <p:spPr>
          <a:xfrm rot="0">
            <a:off x="6727668" y="6968173"/>
            <a:ext cx="5120480" cy="1426210"/>
          </a:xfrm>
          <a:prstGeom prst="rect">
            <a:avLst/>
          </a:prstGeom>
        </p:spPr>
        <p:txBody>
          <a:bodyPr anchor="t" rtlCol="false" tIns="0" lIns="0" bIns="0" rIns="0">
            <a:spAutoFit/>
          </a:bodyPr>
          <a:lstStyle/>
          <a:p>
            <a:pPr algn="just">
              <a:lnSpc>
                <a:spcPts val="2239"/>
              </a:lnSpc>
              <a:spcBef>
                <a:spcPct val="0"/>
              </a:spcBef>
            </a:pPr>
            <a:r>
              <a:rPr lang="en-US" sz="1599">
                <a:solidFill>
                  <a:srgbClr val="000000"/>
                </a:solidFill>
                <a:latin typeface="Agrandir Narrow"/>
              </a:rPr>
              <a:t>Beyond just the literal meaning, NLP can also analyze the emotional tone of the user's query (positive, negative, neutral). This allows Matrix to tailor its responses accordingly, fostering a more natural and empathetic interaction.</a:t>
            </a:r>
          </a:p>
        </p:txBody>
      </p:sp>
      <p:sp>
        <p:nvSpPr>
          <p:cNvPr name="TextBox 15" id="15"/>
          <p:cNvSpPr txBox="true"/>
          <p:nvPr/>
        </p:nvSpPr>
        <p:spPr>
          <a:xfrm rot="0">
            <a:off x="10791591" y="4960302"/>
            <a:ext cx="4229411" cy="1426210"/>
          </a:xfrm>
          <a:prstGeom prst="rect">
            <a:avLst/>
          </a:prstGeom>
        </p:spPr>
        <p:txBody>
          <a:bodyPr anchor="t" rtlCol="false" tIns="0" lIns="0" bIns="0" rIns="0">
            <a:spAutoFit/>
          </a:bodyPr>
          <a:lstStyle/>
          <a:p>
            <a:pPr algn="just">
              <a:lnSpc>
                <a:spcPts val="2239"/>
              </a:lnSpc>
              <a:spcBef>
                <a:spcPct val="0"/>
              </a:spcBef>
            </a:pPr>
            <a:r>
              <a:rPr lang="en-US" sz="1599">
                <a:solidFill>
                  <a:srgbClr val="000000"/>
                </a:solidFill>
                <a:latin typeface="Agrandir Narrow"/>
              </a:rPr>
              <a:t>NLP pinpoints and classifies specific entities mentioned in the query, such as names, locations, dates, or objects. This extracted information helps Matrix understand the context and specifics of the user's request.</a:t>
            </a:r>
          </a:p>
        </p:txBody>
      </p:sp>
      <p:sp>
        <p:nvSpPr>
          <p:cNvPr name="TextBox 16" id="16"/>
          <p:cNvSpPr txBox="true"/>
          <p:nvPr/>
        </p:nvSpPr>
        <p:spPr>
          <a:xfrm rot="0">
            <a:off x="10791591" y="4509458"/>
            <a:ext cx="4074611"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Entity Extraction</a:t>
            </a:r>
          </a:p>
        </p:txBody>
      </p:sp>
      <p:grpSp>
        <p:nvGrpSpPr>
          <p:cNvPr name="Group 17" id="17"/>
          <p:cNvGrpSpPr/>
          <p:nvPr/>
        </p:nvGrpSpPr>
        <p:grpSpPr>
          <a:xfrm rot="0">
            <a:off x="9565018" y="4478643"/>
            <a:ext cx="898829" cy="939201"/>
            <a:chOff x="0" y="0"/>
            <a:chExt cx="1198439" cy="1252268"/>
          </a:xfrm>
        </p:grpSpPr>
        <p:grpSp>
          <p:nvGrpSpPr>
            <p:cNvPr name="Group 18" id="18"/>
            <p:cNvGrpSpPr/>
            <p:nvPr/>
          </p:nvGrpSpPr>
          <p:grpSpPr>
            <a:xfrm rot="0">
              <a:off x="0" y="0"/>
              <a:ext cx="1198439" cy="1252268"/>
              <a:chOff x="0" y="0"/>
              <a:chExt cx="354711" cy="370643"/>
            </a:xfrm>
          </p:grpSpPr>
          <p:sp>
            <p:nvSpPr>
              <p:cNvPr name="Freeform 19" id="1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0" id="2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2" id="22"/>
          <p:cNvGrpSpPr/>
          <p:nvPr/>
        </p:nvGrpSpPr>
        <p:grpSpPr>
          <a:xfrm rot="0">
            <a:off x="5660779" y="6489048"/>
            <a:ext cx="898829" cy="939201"/>
            <a:chOff x="0" y="0"/>
            <a:chExt cx="1198439" cy="1252268"/>
          </a:xfrm>
        </p:grpSpPr>
        <p:grpSp>
          <p:nvGrpSpPr>
            <p:cNvPr name="Group 23" id="23"/>
            <p:cNvGrpSpPr/>
            <p:nvPr/>
          </p:nvGrpSpPr>
          <p:grpSpPr>
            <a:xfrm rot="0">
              <a:off x="0" y="0"/>
              <a:ext cx="1198439" cy="1252268"/>
              <a:chOff x="0" y="0"/>
              <a:chExt cx="354711" cy="370643"/>
            </a:xfrm>
          </p:grpSpPr>
          <p:sp>
            <p:nvSpPr>
              <p:cNvPr name="Freeform 24" id="24"/>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5" id="25"/>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sp>
        <p:nvSpPr>
          <p:cNvPr name="TextBox 27" id="27"/>
          <p:cNvSpPr txBox="true"/>
          <p:nvPr/>
        </p:nvSpPr>
        <p:spPr>
          <a:xfrm rot="0">
            <a:off x="1863286" y="1722743"/>
            <a:ext cx="15137031" cy="2298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Understanding User Intent </a:t>
            </a:r>
          </a:p>
          <a:p>
            <a:pPr algn="ctr">
              <a:lnSpc>
                <a:spcPts val="6049"/>
              </a:lnSpc>
            </a:pPr>
            <a:r>
              <a:rPr lang="en-US" sz="5499" spc="175">
                <a:solidFill>
                  <a:srgbClr val="000000"/>
                </a:solidFill>
                <a:latin typeface="Days"/>
              </a:rPr>
              <a:t> The Power of NLP</a:t>
            </a:r>
          </a:p>
          <a:p>
            <a:pPr algn="ctr">
              <a:lnSpc>
                <a:spcPts val="604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948916" y="3342343"/>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4372862" y="3773191"/>
            <a:ext cx="1115200" cy="1152932"/>
          </a:xfrm>
          <a:custGeom>
            <a:avLst/>
            <a:gdLst/>
            <a:ahLst/>
            <a:cxnLst/>
            <a:rect r="r" b="b" t="t" l="l"/>
            <a:pathLst>
              <a:path h="1152932" w="1115200">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920437" y="3342343"/>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8511780" y="3836026"/>
            <a:ext cx="855266" cy="1152932"/>
          </a:xfrm>
          <a:custGeom>
            <a:avLst/>
            <a:gdLst/>
            <a:ahLst/>
            <a:cxnLst/>
            <a:rect r="r" b="b" t="t" l="l"/>
            <a:pathLst>
              <a:path h="1152932" w="855266">
                <a:moveTo>
                  <a:pt x="0" y="0"/>
                </a:moveTo>
                <a:lnTo>
                  <a:pt x="855266" y="0"/>
                </a:lnTo>
                <a:lnTo>
                  <a:pt x="855266" y="1152932"/>
                </a:lnTo>
                <a:lnTo>
                  <a:pt x="0" y="115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1891958" y="3342343"/>
            <a:ext cx="1954753" cy="19547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7" id="17"/>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681365" y="1527166"/>
            <a:ext cx="14925269" cy="2308860"/>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CORE OF MATRIX: THE GEMINI API </a:t>
            </a:r>
          </a:p>
          <a:p>
            <a:pPr algn="ctr">
              <a:lnSpc>
                <a:spcPts val="9240"/>
              </a:lnSpc>
            </a:pPr>
          </a:p>
        </p:txBody>
      </p:sp>
      <p:sp>
        <p:nvSpPr>
          <p:cNvPr name="TextBox 19" id="19"/>
          <p:cNvSpPr txBox="true"/>
          <p:nvPr/>
        </p:nvSpPr>
        <p:spPr>
          <a:xfrm rot="0">
            <a:off x="3612234" y="5554662"/>
            <a:ext cx="3532316" cy="2052320"/>
          </a:xfrm>
          <a:prstGeom prst="rect">
            <a:avLst/>
          </a:prstGeom>
        </p:spPr>
        <p:txBody>
          <a:bodyPr anchor="t" rtlCol="false" tIns="0" lIns="0" bIns="0" rIns="0">
            <a:spAutoFit/>
          </a:bodyPr>
          <a:lstStyle/>
          <a:p>
            <a:pPr algn="just">
              <a:lnSpc>
                <a:spcPts val="2380"/>
              </a:lnSpc>
            </a:pPr>
            <a:r>
              <a:rPr lang="en-US" sz="1700">
                <a:solidFill>
                  <a:srgbClr val="000000"/>
                </a:solidFill>
                <a:latin typeface="Open Sauce Bold"/>
              </a:rPr>
              <a:t>Harnessing Gemini's Potential</a:t>
            </a:r>
            <a:r>
              <a:rPr lang="en-US" sz="1700">
                <a:solidFill>
                  <a:srgbClr val="000000"/>
                </a:solidFill>
                <a:latin typeface="Open Sauce Light"/>
              </a:rPr>
              <a:t>: Matrix utilizes the Gemini API, a state-of-the-art generative AI API developed by Google AI. This API provides access to advanced models trained on massive datasets,</a:t>
            </a:r>
          </a:p>
        </p:txBody>
      </p:sp>
      <p:sp>
        <p:nvSpPr>
          <p:cNvPr name="AutoShape 20" id="20"/>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
        <p:nvSpPr>
          <p:cNvPr name="TextBox 21" id="21"/>
          <p:cNvSpPr txBox="true"/>
          <p:nvPr/>
        </p:nvSpPr>
        <p:spPr>
          <a:xfrm rot="0">
            <a:off x="7377842" y="5554662"/>
            <a:ext cx="3532316" cy="2938145"/>
          </a:xfrm>
          <a:prstGeom prst="rect">
            <a:avLst/>
          </a:prstGeom>
        </p:spPr>
        <p:txBody>
          <a:bodyPr anchor="t" rtlCol="false" tIns="0" lIns="0" bIns="0" rIns="0">
            <a:spAutoFit/>
          </a:bodyPr>
          <a:lstStyle/>
          <a:p>
            <a:pPr algn="just" marL="367032" indent="-183516" lvl="1">
              <a:lnSpc>
                <a:spcPts val="2380"/>
              </a:lnSpc>
              <a:buFont typeface="Arial"/>
              <a:buChar char="•"/>
            </a:pPr>
            <a:r>
              <a:rPr lang="en-US" sz="1700">
                <a:solidFill>
                  <a:srgbClr val="000000"/>
                </a:solidFill>
                <a:latin typeface="Open Sauce Bold"/>
              </a:rPr>
              <a:t>Cust</a:t>
            </a:r>
            <a:r>
              <a:rPr lang="en-US" sz="1700">
                <a:solidFill>
                  <a:srgbClr val="000000"/>
                </a:solidFill>
                <a:latin typeface="Open Sauce Bold"/>
              </a:rPr>
              <a:t>omizing for Matrix:</a:t>
            </a:r>
          </a:p>
          <a:p>
            <a:pPr algn="just">
              <a:lnSpc>
                <a:spcPts val="2380"/>
              </a:lnSpc>
            </a:pPr>
            <a:r>
              <a:rPr lang="en-US" sz="1700">
                <a:solidFill>
                  <a:srgbClr val="000000"/>
                </a:solidFill>
                <a:latin typeface="Open Sauce Light"/>
              </a:rPr>
              <a:t> We can leverage the flexibility of the Gemini API to tailor the model to Matrix's specific needs and functionalities. This allows for fine-tuning based on the desired domain or application, further enhancing the accuracy and relevance of responses.</a:t>
            </a:r>
          </a:p>
          <a:p>
            <a:pPr algn="just">
              <a:lnSpc>
                <a:spcPts val="2380"/>
              </a:lnSpc>
            </a:pPr>
          </a:p>
        </p:txBody>
      </p:sp>
      <p:sp>
        <p:nvSpPr>
          <p:cNvPr name="TextBox 22" id="22"/>
          <p:cNvSpPr txBox="true"/>
          <p:nvPr/>
        </p:nvSpPr>
        <p:spPr>
          <a:xfrm rot="0">
            <a:off x="11143450" y="5554662"/>
            <a:ext cx="3532316" cy="3528695"/>
          </a:xfrm>
          <a:prstGeom prst="rect">
            <a:avLst/>
          </a:prstGeom>
        </p:spPr>
        <p:txBody>
          <a:bodyPr anchor="t" rtlCol="false" tIns="0" lIns="0" bIns="0" rIns="0">
            <a:spAutoFit/>
          </a:bodyPr>
          <a:lstStyle/>
          <a:p>
            <a:pPr marL="367032" indent="-183516" lvl="1">
              <a:lnSpc>
                <a:spcPts val="2380"/>
              </a:lnSpc>
              <a:buFont typeface="Arial"/>
              <a:buChar char="•"/>
            </a:pPr>
            <a:r>
              <a:rPr lang="en-US" sz="1700">
                <a:solidFill>
                  <a:srgbClr val="000000"/>
                </a:solidFill>
                <a:latin typeface="Open Sauce Bold"/>
              </a:rPr>
              <a:t>Bey</a:t>
            </a:r>
            <a:r>
              <a:rPr lang="en-US" sz="1700">
                <a:solidFill>
                  <a:srgbClr val="000000"/>
                </a:solidFill>
                <a:latin typeface="Open Sauce Bold"/>
              </a:rPr>
              <a:t>ond Textual Responses:</a:t>
            </a:r>
            <a:r>
              <a:rPr lang="en-US" sz="1700">
                <a:solidFill>
                  <a:srgbClr val="000000"/>
                </a:solidFill>
                <a:latin typeface="Open Sauce Light"/>
              </a:rPr>
              <a:t> Depending on the chosen Gemini model variation, Matrix can go beyond pure text generation. The API might enable functionalities like generating images, translating languages, or writing different creative text formats, expanding Matrix's potential for richer interactions.</a:t>
            </a:r>
          </a:p>
          <a:p>
            <a:pPr>
              <a:lnSpc>
                <a:spcPts val="23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5123194" y="4168142"/>
            <a:ext cx="8739377" cy="37224"/>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3862569" y="4000633"/>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0851099" y="3962533"/>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7839628" y="3962533"/>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4917584" y="3962533"/>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5" id="15"/>
          <p:cNvSpPr txBox="true"/>
          <p:nvPr/>
        </p:nvSpPr>
        <p:spPr>
          <a:xfrm rot="0">
            <a:off x="5123194" y="5077945"/>
            <a:ext cx="2736463" cy="568325"/>
          </a:xfrm>
          <a:prstGeom prst="rect">
            <a:avLst/>
          </a:prstGeom>
        </p:spPr>
        <p:txBody>
          <a:bodyPr anchor="t" rtlCol="false" tIns="0" lIns="0" bIns="0" rIns="0">
            <a:spAutoFit/>
          </a:bodyPr>
          <a:lstStyle/>
          <a:p>
            <a:pPr algn="just">
              <a:lnSpc>
                <a:spcPts val="2200"/>
              </a:lnSpc>
            </a:pPr>
            <a:r>
              <a:rPr lang="en-US" sz="2000" spc="64">
                <a:solidFill>
                  <a:srgbClr val="000000"/>
                </a:solidFill>
                <a:latin typeface="Open Sauce Medium"/>
              </a:rPr>
              <a:t>CONTEXT-AWARE RESPONSES </a:t>
            </a:r>
          </a:p>
        </p:txBody>
      </p:sp>
      <p:sp>
        <p:nvSpPr>
          <p:cNvPr name="TextBox 16" id="16"/>
          <p:cNvSpPr txBox="true"/>
          <p:nvPr/>
        </p:nvSpPr>
        <p:spPr>
          <a:xfrm rot="0">
            <a:off x="5123194" y="5647494"/>
            <a:ext cx="2449249" cy="1650873"/>
          </a:xfrm>
          <a:prstGeom prst="rect">
            <a:avLst/>
          </a:prstGeom>
        </p:spPr>
        <p:txBody>
          <a:bodyPr anchor="t" rtlCol="false" tIns="0" lIns="0" bIns="0" rIns="0">
            <a:spAutoFit/>
          </a:bodyPr>
          <a:lstStyle/>
          <a:p>
            <a:pPr>
              <a:lnSpc>
                <a:spcPts val="1911"/>
              </a:lnSpc>
            </a:pPr>
            <a:r>
              <a:rPr lang="en-US" sz="1300">
                <a:solidFill>
                  <a:srgbClr val="000000"/>
                </a:solidFill>
                <a:latin typeface="Open Sauce Light"/>
              </a:rPr>
              <a:t>Taking user history and past interactions into account, Matrix can personalize responses and recommendations, creating a more natural and engaging user experience.</a:t>
            </a:r>
          </a:p>
        </p:txBody>
      </p:sp>
      <p:sp>
        <p:nvSpPr>
          <p:cNvPr name="TextBox 17" id="17"/>
          <p:cNvSpPr txBox="true"/>
          <p:nvPr/>
        </p:nvSpPr>
        <p:spPr>
          <a:xfrm rot="0">
            <a:off x="8089951" y="5077945"/>
            <a:ext cx="2942072" cy="568325"/>
          </a:xfrm>
          <a:prstGeom prst="rect">
            <a:avLst/>
          </a:prstGeom>
        </p:spPr>
        <p:txBody>
          <a:bodyPr anchor="t" rtlCol="false" tIns="0" lIns="0" bIns="0" rIns="0">
            <a:spAutoFit/>
          </a:bodyPr>
          <a:lstStyle/>
          <a:p>
            <a:pPr algn="just">
              <a:lnSpc>
                <a:spcPts val="2200"/>
              </a:lnSpc>
            </a:pPr>
            <a:r>
              <a:rPr lang="en-US" sz="2000" spc="64">
                <a:solidFill>
                  <a:srgbClr val="000000"/>
                </a:solidFill>
                <a:latin typeface="Open Sauce Medium"/>
              </a:rPr>
              <a:t>PERSONALIZED RECOMMENDATIONS </a:t>
            </a:r>
          </a:p>
        </p:txBody>
      </p:sp>
      <p:sp>
        <p:nvSpPr>
          <p:cNvPr name="TextBox 18" id="18"/>
          <p:cNvSpPr txBox="true"/>
          <p:nvPr/>
        </p:nvSpPr>
        <p:spPr>
          <a:xfrm rot="0">
            <a:off x="8089951" y="5647494"/>
            <a:ext cx="2610145" cy="1412748"/>
          </a:xfrm>
          <a:prstGeom prst="rect">
            <a:avLst/>
          </a:prstGeom>
        </p:spPr>
        <p:txBody>
          <a:bodyPr anchor="t" rtlCol="false" tIns="0" lIns="0" bIns="0" rIns="0">
            <a:spAutoFit/>
          </a:bodyPr>
          <a:lstStyle/>
          <a:p>
            <a:pPr>
              <a:lnSpc>
                <a:spcPts val="1911"/>
              </a:lnSpc>
            </a:pPr>
            <a:r>
              <a:rPr lang="en-US" sz="1300">
                <a:solidFill>
                  <a:srgbClr val="000000"/>
                </a:solidFill>
                <a:latin typeface="Open Sauce Light"/>
              </a:rPr>
              <a:t>Based on user preferences and past behavior, Matrix can proactively suggest actions, tasks, or information relevant to the user's needs, adding an extra layer of helpfulness.</a:t>
            </a:r>
          </a:p>
        </p:txBody>
      </p:sp>
      <p:sp>
        <p:nvSpPr>
          <p:cNvPr name="TextBox 19" id="19"/>
          <p:cNvSpPr txBox="true"/>
          <p:nvPr/>
        </p:nvSpPr>
        <p:spPr>
          <a:xfrm rot="0">
            <a:off x="11262317" y="5077945"/>
            <a:ext cx="3341265" cy="568325"/>
          </a:xfrm>
          <a:prstGeom prst="rect">
            <a:avLst/>
          </a:prstGeom>
        </p:spPr>
        <p:txBody>
          <a:bodyPr anchor="t" rtlCol="false" tIns="0" lIns="0" bIns="0" rIns="0">
            <a:spAutoFit/>
          </a:bodyPr>
          <a:lstStyle/>
          <a:p>
            <a:pPr>
              <a:lnSpc>
                <a:spcPts val="2200"/>
              </a:lnSpc>
            </a:pPr>
            <a:r>
              <a:rPr lang="en-US" sz="2000" spc="64">
                <a:solidFill>
                  <a:srgbClr val="000000"/>
                </a:solidFill>
                <a:latin typeface="Open Sauce Medium"/>
              </a:rPr>
              <a:t>INTEGRATION WITH ADDITIONAL AI MODELS </a:t>
            </a:r>
          </a:p>
        </p:txBody>
      </p:sp>
      <p:sp>
        <p:nvSpPr>
          <p:cNvPr name="TextBox 20" id="20"/>
          <p:cNvSpPr txBox="true"/>
          <p:nvPr/>
        </p:nvSpPr>
        <p:spPr>
          <a:xfrm rot="0">
            <a:off x="11262317" y="5617696"/>
            <a:ext cx="3341265" cy="1650873"/>
          </a:xfrm>
          <a:prstGeom prst="rect">
            <a:avLst/>
          </a:prstGeom>
        </p:spPr>
        <p:txBody>
          <a:bodyPr anchor="t" rtlCol="false" tIns="0" lIns="0" bIns="0" rIns="0">
            <a:spAutoFit/>
          </a:bodyPr>
          <a:lstStyle/>
          <a:p>
            <a:pPr>
              <a:lnSpc>
                <a:spcPts val="1911"/>
              </a:lnSpc>
            </a:pPr>
            <a:r>
              <a:rPr lang="en-US" sz="1300">
                <a:solidFill>
                  <a:srgbClr val="000000"/>
                </a:solidFill>
                <a:latin typeface="Open Sauce Light"/>
              </a:rPr>
              <a:t>Matrix can be further enhanced by integrating with other AI models, such as computer vision or sentiment analysis tools. This allows for a more comprehensive understanding of user intent and surroundings, leading to richer and more contextual interactions.</a:t>
            </a:r>
          </a:p>
        </p:txBody>
      </p:sp>
      <p:sp>
        <p:nvSpPr>
          <p:cNvPr name="TextBox 21" id="21"/>
          <p:cNvSpPr txBox="true"/>
          <p:nvPr/>
        </p:nvSpPr>
        <p:spPr>
          <a:xfrm rot="0">
            <a:off x="1028700" y="1957452"/>
            <a:ext cx="16604194" cy="17946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rPr>
              <a:t>FUTURE ENHANCEMENTS - EXPANDING MATRIX'S CAPABILITIES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DAGDKrU6yUE</dc:identifier>
  <dcterms:modified xsi:type="dcterms:W3CDTF">2011-08-01T06:04:30Z</dcterms:modified>
  <cp:revision>1</cp:revision>
  <dc:title>Software Engineering Project</dc:title>
</cp:coreProperties>
</file>